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1FC93-3D1E-47B5-BE9F-B95AE13253A9}" type="datetimeFigureOut">
              <a:rPr lang="el-GR" smtClean="0"/>
              <a:t>30/3/2014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A2D71-D689-48DF-9F20-7509A311DC2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A2D71-D689-48DF-9F20-7509A311DC22}" type="slidenum">
              <a:rPr lang="el-GR" smtClean="0"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A2D71-D689-48DF-9F20-7509A311DC22}" type="slidenum">
              <a:rPr lang="el-GR" smtClean="0"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A2D71-D689-48DF-9F20-7509A311DC22}" type="slidenum">
              <a:rPr lang="el-GR" smtClean="0"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A2D71-D689-48DF-9F20-7509A311DC22}" type="slidenum">
              <a:rPr lang="el-GR" smtClean="0"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A2D71-D689-48DF-9F20-7509A311DC22}" type="slidenum">
              <a:rPr lang="el-GR" smtClean="0"/>
              <a:t>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765F-B76F-4599-8E18-733111CEB296}" type="datetimeFigureOut">
              <a:rPr lang="el-GR" smtClean="0"/>
              <a:t>30/3/2014</a:t>
            </a:fld>
            <a:endParaRPr lang="el-G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8F7789-6423-4748-85D1-A6B0FB94D5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765F-B76F-4599-8E18-733111CEB296}" type="datetimeFigureOut">
              <a:rPr lang="el-GR" smtClean="0"/>
              <a:t>30/3/2014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7789-6423-4748-85D1-A6B0FB94D5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765F-B76F-4599-8E18-733111CEB296}" type="datetimeFigureOut">
              <a:rPr lang="el-GR" smtClean="0"/>
              <a:t>30/3/2014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7789-6423-4748-85D1-A6B0FB94D5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765F-B76F-4599-8E18-733111CEB296}" type="datetimeFigureOut">
              <a:rPr lang="el-GR" smtClean="0"/>
              <a:t>30/3/2014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8F7789-6423-4748-85D1-A6B0FB94D5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765F-B76F-4599-8E18-733111CEB296}" type="datetimeFigureOut">
              <a:rPr lang="el-GR" smtClean="0"/>
              <a:t>30/3/2014</a:t>
            </a:fld>
            <a:endParaRPr lang="el-G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7789-6423-4748-85D1-A6B0FB94D5D5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765F-B76F-4599-8E18-733111CEB296}" type="datetimeFigureOut">
              <a:rPr lang="el-GR" smtClean="0"/>
              <a:t>30/3/2014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7789-6423-4748-85D1-A6B0FB94D5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765F-B76F-4599-8E18-733111CEB296}" type="datetimeFigureOut">
              <a:rPr lang="el-GR" smtClean="0"/>
              <a:t>30/3/2014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08F7789-6423-4748-85D1-A6B0FB94D5D5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765F-B76F-4599-8E18-733111CEB296}" type="datetimeFigureOut">
              <a:rPr lang="el-GR" smtClean="0"/>
              <a:t>30/3/2014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7789-6423-4748-85D1-A6B0FB94D5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765F-B76F-4599-8E18-733111CEB296}" type="datetimeFigureOut">
              <a:rPr lang="el-GR" smtClean="0"/>
              <a:t>30/3/2014</a:t>
            </a:fld>
            <a:endParaRPr lang="el-G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7789-6423-4748-85D1-A6B0FB94D5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765F-B76F-4599-8E18-733111CEB296}" type="datetimeFigureOut">
              <a:rPr lang="el-GR" smtClean="0"/>
              <a:t>30/3/2014</a:t>
            </a:fld>
            <a:endParaRPr lang="el-G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7789-6423-4748-85D1-A6B0FB94D5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765F-B76F-4599-8E18-733111CEB296}" type="datetimeFigureOut">
              <a:rPr lang="el-GR" smtClean="0"/>
              <a:t>30/3/2014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7789-6423-4748-85D1-A6B0FB94D5D5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D69765F-B76F-4599-8E18-733111CEB296}" type="datetimeFigureOut">
              <a:rPr lang="el-GR" smtClean="0"/>
              <a:t>30/3/2014</a:t>
            </a:fld>
            <a:endParaRPr lang="el-G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8F7789-6423-4748-85D1-A6B0FB94D5D5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4" y="428604"/>
            <a:ext cx="91422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 smtClean="0"/>
              <a:t>Τα θεμέλια  της επιστημονικής σκέψης και πρακτικής</a:t>
            </a:r>
            <a:endParaRPr lang="el-GR" sz="3200" b="1" dirty="0"/>
          </a:p>
        </p:txBody>
      </p:sp>
      <p:pic>
        <p:nvPicPr>
          <p:cNvPr id="3" name="Picture 2" descr="Albert_Einstein_19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285992"/>
            <a:ext cx="2643206" cy="3517169"/>
          </a:xfrm>
          <a:prstGeom prst="rect">
            <a:avLst/>
          </a:prstGeom>
        </p:spPr>
      </p:pic>
      <p:pic>
        <p:nvPicPr>
          <p:cNvPr id="4" name="Picture 3" descr="Bohr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488" y="3286124"/>
            <a:ext cx="2619375" cy="1743075"/>
          </a:xfrm>
          <a:prstGeom prst="rect">
            <a:avLst/>
          </a:prstGeom>
        </p:spPr>
      </p:pic>
      <p:pic>
        <p:nvPicPr>
          <p:cNvPr id="5" name="Picture 4" descr="planc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8" y="1714488"/>
            <a:ext cx="2857500" cy="3990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43570" y="6286520"/>
            <a:ext cx="3251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Ζαφειροπούλου Ζωη - φιλόλογος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Τα θεμέλια της επιστημονικής σκέψης και πρακτικής</a:t>
            </a:r>
          </a:p>
          <a:p>
            <a:pPr algn="ctr"/>
            <a:endParaRPr lang="el-GR" sz="2800" b="1" dirty="0" smtClean="0"/>
          </a:p>
          <a:p>
            <a:pPr algn="just">
              <a:buFont typeface="Wingdings" pitchFamily="2" charset="2"/>
              <a:buChar char="§"/>
            </a:pPr>
            <a:r>
              <a:rPr lang="el-GR" sz="2800" dirty="0" smtClean="0"/>
              <a:t>Παλαιά </a:t>
            </a:r>
            <a:r>
              <a:rPr lang="el-GR" sz="2800" dirty="0" smtClean="0"/>
              <a:t>αισιόδοξη </a:t>
            </a:r>
            <a:r>
              <a:rPr lang="el-GR" sz="2800" dirty="0" smtClean="0"/>
              <a:t>αντίληψη: </a:t>
            </a:r>
          </a:p>
          <a:p>
            <a:pPr algn="just"/>
            <a:r>
              <a:rPr lang="el-GR" sz="2800" dirty="0" smtClean="0"/>
              <a:t>Από το 17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αιώνα ως τα τέλη του 19</a:t>
            </a:r>
            <a:r>
              <a:rPr lang="el-GR" sz="2800" baseline="30000" dirty="0" smtClean="0"/>
              <a:t>ου</a:t>
            </a:r>
            <a:r>
              <a:rPr lang="el-GR" sz="2800" dirty="0" smtClean="0"/>
              <a:t> κυριαρχούσε η άποψη ότι το σύμπαν είναι μια </a:t>
            </a:r>
            <a:r>
              <a:rPr lang="el-GR" sz="2800" b="1" dirty="0" smtClean="0"/>
              <a:t>καλοστημένη μηχανή </a:t>
            </a:r>
            <a:r>
              <a:rPr lang="el-GR" sz="2800" dirty="0" smtClean="0"/>
              <a:t>που μπορούσε να μελετηθεί με ακρίβεια  (μηχανιστική αντίληψη, εισαγωγή της μαθηματικοποιημένης φυσικής, ασφαλείς προβλέψεις με βάση την παρατήρηση, αναλλοίωτοι φυσικοί νόμοι, αιτιότητα κλπ).</a:t>
            </a:r>
          </a:p>
          <a:p>
            <a:pPr algn="just"/>
            <a:endParaRPr lang="el-GR" sz="2800" dirty="0"/>
          </a:p>
          <a:p>
            <a:pPr algn="just">
              <a:buFont typeface="Wingdings" pitchFamily="2" charset="2"/>
              <a:buChar char="§"/>
            </a:pPr>
            <a:r>
              <a:rPr lang="el-GR" sz="2800" dirty="0" smtClean="0"/>
              <a:t>Στα τέλη του 19</a:t>
            </a:r>
            <a:r>
              <a:rPr lang="el-GR" sz="2800" baseline="30000" dirty="0" smtClean="0"/>
              <a:t>ου</a:t>
            </a:r>
            <a:r>
              <a:rPr lang="el-GR" sz="2800" dirty="0" smtClean="0"/>
              <a:t> και στο πρώτο μισό του 20</a:t>
            </a:r>
            <a:r>
              <a:rPr lang="el-GR" sz="2800" baseline="30000" dirty="0" smtClean="0"/>
              <a:t>ου</a:t>
            </a:r>
            <a:r>
              <a:rPr lang="el-GR" sz="2800" dirty="0" smtClean="0"/>
              <a:t> οι βεβαιότητες θα κλονισθούν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sz="2800" b="1" dirty="0" smtClean="0"/>
              <a:t>Νέα αντίληψη: εικόνα ενός θρυμματισμένου σύμπαντος</a:t>
            </a:r>
          </a:p>
          <a:p>
            <a:endParaRPr lang="el-GR" sz="2800" dirty="0" smtClean="0"/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το ενοποιημένο σύμπαν της προηγούμενης περιόδου δίνει τη θέση του πολλούς μικρότερους κόσμους που αποτελούν το πεδίο έρευνας.</a:t>
            </a:r>
          </a:p>
          <a:p>
            <a:pPr algn="just">
              <a:buFont typeface="Wingdings" pitchFamily="2" charset="2"/>
              <a:buChar char="ü"/>
            </a:pPr>
            <a:endParaRPr lang="el-GR" sz="2800" dirty="0" smtClean="0"/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Οι αρχές της </a:t>
            </a:r>
            <a:r>
              <a:rPr lang="el-GR" sz="2800" b="1" dirty="0" smtClean="0"/>
              <a:t>τυχαιότητας</a:t>
            </a:r>
            <a:r>
              <a:rPr lang="el-GR" sz="2800" dirty="0" smtClean="0"/>
              <a:t> και της </a:t>
            </a:r>
            <a:r>
              <a:rPr lang="el-GR" sz="2800" b="1" dirty="0" smtClean="0"/>
              <a:t>απροσδιοριστίας</a:t>
            </a:r>
            <a:r>
              <a:rPr lang="el-GR" sz="2800" dirty="0" smtClean="0"/>
              <a:t> αντικαθιστούν τη βεβαιότητα και την πρόβλεψη. </a:t>
            </a:r>
          </a:p>
          <a:p>
            <a:pPr algn="just">
              <a:buFont typeface="Wingdings" pitchFamily="2" charset="2"/>
              <a:buChar char="ü"/>
            </a:pPr>
            <a:endParaRPr lang="el-GR" sz="2800" dirty="0" smtClean="0"/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Το υποκείμενο, ο επιστήμονας που παρατηρεί, θεωρείται μέρος του συστήματος που παρατηρεί</a:t>
            </a:r>
            <a:r>
              <a:rPr lang="el-GR" sz="2800" dirty="0"/>
              <a:t>.</a:t>
            </a:r>
            <a:r>
              <a:rPr lang="el-GR" sz="2800" dirty="0" smtClean="0"/>
              <a:t> </a:t>
            </a:r>
          </a:p>
          <a:p>
            <a:pPr algn="just"/>
            <a:endParaRPr lang="el-GR" sz="2800" dirty="0" smtClean="0"/>
          </a:p>
          <a:p>
            <a:pPr algn="just">
              <a:buFont typeface="Wingdings" pitchFamily="2" charset="2"/>
              <a:buChar char="ü"/>
            </a:pPr>
            <a:r>
              <a:rPr lang="el-GR" sz="2800" dirty="0"/>
              <a:t>Α</a:t>
            </a:r>
            <a:r>
              <a:rPr lang="el-GR" sz="2800" dirty="0" smtClean="0"/>
              <a:t>ναδεικνύεται ένας κόσμος </a:t>
            </a:r>
            <a:r>
              <a:rPr lang="el-GR" sz="2800" b="1" dirty="0" smtClean="0"/>
              <a:t>σχετικός</a:t>
            </a:r>
            <a:r>
              <a:rPr lang="el-GR" sz="2800" dirty="0" smtClean="0"/>
              <a:t> που αλλάζει ανάλογα με την κίνηση του παρατηρητή.</a:t>
            </a:r>
            <a:endParaRPr lang="el-GR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lan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857500" cy="3990975"/>
          </a:xfrm>
          <a:prstGeom prst="rect">
            <a:avLst/>
          </a:prstGeom>
        </p:spPr>
      </p:pic>
      <p:pic>
        <p:nvPicPr>
          <p:cNvPr id="3" name="Picture 2" descr="Bohr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7554" y="214290"/>
            <a:ext cx="4616144" cy="307183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99567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 smtClean="0"/>
              <a:t>Η </a:t>
            </a:r>
            <a:r>
              <a:rPr lang="el-GR" b="1" dirty="0" smtClean="0"/>
              <a:t>Κβαντική Μηχανική</a:t>
            </a:r>
            <a:r>
              <a:rPr lang="el-GR" dirty="0" smtClean="0"/>
              <a:t> (ή Κβαντική Φυσική ή Κβαντομηχανική), είναι αξιωματικά θεμελιωμένη θεωρία της Φυσικής, που αναπτύχθηκε με σκοπό την ερμηνεία φαινομένων που η νευτώνεια μηχανική αδυνατούσε να περιγράψει. Η κβαντομηχανική περιγράφει τη συμπεριφορά της ύλης στο μοριακό, ατομικό και υποατομικό επίπεδο. Ο όρος κβάντο (</a:t>
            </a:r>
            <a:r>
              <a:rPr lang="el-GR" i="1" dirty="0" smtClean="0"/>
              <a:t>quantum</a:t>
            </a:r>
            <a:r>
              <a:rPr lang="el-GR" dirty="0" smtClean="0"/>
              <a:t>, μικρή ποσότητα - προέρχεται από τη λέξη </a:t>
            </a:r>
            <a:r>
              <a:rPr lang="el-GR" i="1" dirty="0" smtClean="0"/>
              <a:t>quantus</a:t>
            </a:r>
            <a:r>
              <a:rPr lang="el-GR" dirty="0" smtClean="0"/>
              <a:t> που στα Λατινικά σημαίνει </a:t>
            </a:r>
            <a:r>
              <a:rPr lang="el-GR" i="1" dirty="0" smtClean="0"/>
              <a:t>πόσο</a:t>
            </a:r>
            <a:r>
              <a:rPr lang="el-GR" dirty="0" smtClean="0"/>
              <a:t>) αναφέρεται σε διακριτές μονάδες που χαρακτηρίζουν συγκεκριμένες φυσικές ποσότητες, όπως η ενέργεια ενός ατόμου ύλης σε κατάσταση ηρεμίας.</a:t>
            </a:r>
          </a:p>
          <a:p>
            <a:pPr algn="just"/>
            <a:r>
              <a:rPr lang="el-GR" dirty="0" smtClean="0"/>
              <a:t>Η κβαντομηχανική είναι μια θεωρία της φυσικής μηχανικής. Θεωρείται πιο θεμελιώδης από την κλασική μηχανική, καθώς εξηγεί φαινόμενα που η κλασική μηχανική και η κλασική ηλεκτροδυναμική αδυνατούν να αναλύσουν, 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3000364" y="3500438"/>
            <a:ext cx="5192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Planck Max: 1858-1947 </a:t>
            </a:r>
            <a:r>
              <a:rPr lang="el-GR" dirty="0" smtClean="0"/>
              <a:t>και </a:t>
            </a:r>
            <a:r>
              <a:rPr lang="en-US" dirty="0" err="1" smtClean="0"/>
              <a:t>Niels</a:t>
            </a:r>
            <a:r>
              <a:rPr lang="en-US" dirty="0" smtClean="0"/>
              <a:t> Bohr: 1885-1962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bert_Einstein_19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857652" cy="51331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29058" y="1714488"/>
            <a:ext cx="52149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dirty="0" smtClean="0"/>
              <a:t>Η θεωρία της γενικής και ειδικής σχετικότητας του </a:t>
            </a:r>
            <a:r>
              <a:rPr lang="en-US" sz="2800" dirty="0" smtClean="0"/>
              <a:t>Einstein </a:t>
            </a:r>
            <a:r>
              <a:rPr lang="el-GR" sz="2800" dirty="0" smtClean="0"/>
              <a:t>αφορά κυρίως τη φυσική του μεγαλόκοσμου των πλανητών και του διαστήματος. Ήρθε να λύσει προβλήματα της νευτώνειας φυσικής διευρύνοντας τον παλιό νόμο σχετικά με τη βαρύτητα.</a:t>
            </a:r>
            <a:endParaRPr lang="el-GR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429264"/>
            <a:ext cx="282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Einstein Albert: 1879-1955</a:t>
            </a:r>
            <a:endParaRPr lang="el-GR" dirty="0"/>
          </a:p>
        </p:txBody>
      </p:sp>
    </p:spTree>
  </p:cSld>
  <p:clrMapOvr>
    <a:masterClrMapping/>
  </p:clrMapOvr>
  <p:transition advTm="0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327</Words>
  <Application>Microsoft Office PowerPoint</Application>
  <PresentationFormat>On-screen Show (4:3)</PresentationFormat>
  <Paragraphs>27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Slide 1</vt:lpstr>
      <vt:lpstr>Slide 2</vt:lpstr>
      <vt:lpstr>Slide 3</vt:lpstr>
      <vt:lpstr>Slide 4</vt:lpstr>
      <vt:lpstr>Slide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Valued Acer Customer</cp:lastModifiedBy>
  <cp:revision>10</cp:revision>
  <dcterms:created xsi:type="dcterms:W3CDTF">2014-03-30T16:21:45Z</dcterms:created>
  <dcterms:modified xsi:type="dcterms:W3CDTF">2014-03-30T17:09:45Z</dcterms:modified>
</cp:coreProperties>
</file>